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390" r:id="rId6"/>
    <p:sldId id="373" r:id="rId7"/>
    <p:sldId id="261" r:id="rId8"/>
    <p:sldId id="388" r:id="rId9"/>
    <p:sldId id="264" r:id="rId10"/>
    <p:sldId id="260" r:id="rId11"/>
    <p:sldId id="367" r:id="rId12"/>
    <p:sldId id="368" r:id="rId13"/>
    <p:sldId id="369" r:id="rId14"/>
    <p:sldId id="370" r:id="rId15"/>
    <p:sldId id="371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270" r:id="rId31"/>
    <p:sldId id="38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enlo" panose="020B0604020202020204" charset="0"/>
      <p:regular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19.09.2022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B40789-6CB4-4564-AB62-3DE92BBC1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1FAF1ED-2427-4934-B91A-F8C2238AA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FC7FC55-E34C-4EB0-B48A-CB8C2A76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2F0A-7AFE-44D1-9B18-B648984BE5CA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F945BA9-A948-4456-B532-605190F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B028629-53F3-45D5-845D-F62E9E31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326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D61472-8A8C-4CB8-B00F-B7D30EC1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BCE1520-A5DA-45D9-B249-C5A3B8B9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3139A78-7BEF-4315-821A-9CD4AEF0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8D34-47C3-4661-AA97-BBE30FBF2827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C3ACF69-FC5F-481D-84B7-BB4583C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8C0E512-4A0D-403C-AA8A-E5E03D51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343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2CE00B-9339-42F5-AA30-79AA5DE3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A50DA91-FCCC-4CB4-B3BB-97A748B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5410732-1B37-4420-9927-4EE22D1B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6FC40-2E17-4F44-87A2-6833FA8A26EF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9058B61-A82F-469B-803D-8D0C57A4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D3706FD-38AA-4149-882D-5F9DD66E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53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04586D9-FF2E-4838-8C34-C72EC9D3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6BAB484-B894-416C-961D-FF57700CA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BA58FA2-0D76-4E39-AEC1-D4C421C20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51530DA-6EAB-46F6-A65A-235C1AA6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C6230-994D-4551-9ACD-396C9D5B3693}" type="datetime1">
              <a:rPr lang="ru-RU" smtClean="0"/>
              <a:t>19.09.2022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C162CA2-17DC-4F3D-B974-77F97F94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E39C532-1150-41FA-B16B-CD04A544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07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8077E5-82B8-448F-BD00-CA9477E2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DCEA603-3C3F-4D56-A6B1-2F50AC9F9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FA16E15-65AA-4B2D-9061-FE3319137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8CBF0BD-240F-4A04-AFA3-B0A75A8E9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51FD4E19-8F3A-4D58-9757-729D1F845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6EC87D01-5973-47D6-8A34-4F7006E8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D357-72D6-4381-939F-35C843ACA915}" type="datetime1">
              <a:rPr lang="ru-RU" smtClean="0"/>
              <a:t>19.09.2022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3D84E03A-DEBE-4CBC-A491-0B19BBAE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ABAA02EB-7106-410D-A172-CEE928B6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130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DF2233E-7CB4-4018-B277-2E89A303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A4DA5DC-CF3E-4E55-8F5D-C5DB49F9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D4B25-26BD-4C0A-A649-641908961952}" type="datetime1">
              <a:rPr lang="ru-RU" smtClean="0"/>
              <a:t>19.09.2022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CD7451CC-5070-4C04-9FD5-C04BFECE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F802791-9F4D-4847-865D-C66F3DB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76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B4D703F9-5F10-4456-83DE-6EE493FE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7FF7-DB7F-48B6-8A02-868F6DCB53B8}" type="datetime1">
              <a:rPr lang="ru-RU" smtClean="0"/>
              <a:t>19.09.2022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1B32600-3ED9-4D18-8624-0BD12E47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2BB3235-B611-422B-9F8C-1B906C86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108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621D91F-9A78-4087-A969-F593BAE0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476BE82-5F50-4968-9EB1-04952A96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E9D15E8-9B51-4A36-AF31-D20B116ED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66635C2-F9DE-4576-8071-82BAF5CC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FA99-2385-4A2C-B54C-536D6E45107F}" type="datetime1">
              <a:rPr lang="ru-RU" smtClean="0"/>
              <a:t>19.09.2022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4A261D32-64CB-4B16-A972-154D5523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B255407-0113-48B3-868A-7A5063FA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71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698E8E-DFA2-4C95-88C0-7A030DB9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C7532E2F-4074-42E7-8A66-FBB44D4F6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F9A7132-276A-499A-BD8E-521028D8E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681FB5A-F599-4040-9425-D6774867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607D-8EA8-4E88-9A57-6A95F026EDA5}" type="datetime1">
              <a:rPr lang="ru-RU" smtClean="0"/>
              <a:t>19.09.2022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D285D45-4858-419C-AA35-55459D32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D937FDF-7346-4137-BD78-6A8E09F4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70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D73F31-551D-46F9-94B1-D29CE658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C3C16211-BB00-433B-8AB7-D76010A52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24A57D4-16AA-4FD0-A79C-B51B0FDE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7E41-B8B9-4662-9E13-FABC24454A6E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38D22F3-AB83-441D-805B-B0119AD6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25EA025-FF19-4950-838B-9343BE6F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405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AAFD1D7-AF31-466C-A9C4-39F13C814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40005E6E-365D-4E8F-BF44-5145860F9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CAF5B5-08EA-484E-8284-EDFE1DD3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D2EB-D8C7-4071-96D6-680B75500AB7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FE5DE1E-0F71-4D73-93FF-F8BA5CEB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72562E-63BA-48FF-96B1-EC90D8A0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56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19.09.2022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19.09.2022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19.09.2022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19.09.2022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19.09.2022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19.09.2022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7128707-41D8-4868-A6AF-54D6E185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423E85D-F3EF-4869-B6AF-826D2163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5B8B81-0325-4FAE-BCF4-3D52EF96A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7D51-B517-4B0E-B9FF-ACBCC002B535}" type="datetime1">
              <a:rPr lang="ru-RU" smtClean="0"/>
              <a:t>19.09.2022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3C6225C-27DE-4684-83A5-93CDF70FB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FA8F28B-767A-42D4-992F-3895C89F2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99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68" y="1826689"/>
            <a:ext cx="10124661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/>
            </a:r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Регистровый файл. Память. Программируемое устройство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701"/>
            <a:ext cx="9144000" cy="1469349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599" y="1640276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10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 Операция на АЛУ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555D0FE-CD2A-4474-8EF6-E76616DF1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62"/>
          <a:stretch/>
        </p:blipFill>
        <p:spPr>
          <a:xfrm>
            <a:off x="1795986" y="1931871"/>
            <a:ext cx="8615929" cy="299777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xmlns="" id="{35AB68FB-5856-73A9-E68A-0D5B600AF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68076"/>
              </p:ext>
            </p:extLst>
          </p:nvPr>
        </p:nvGraphicFramePr>
        <p:xfrm>
          <a:off x="1688674" y="2204653"/>
          <a:ext cx="9423826" cy="595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4" imgW="14691960" imgH="926640" progId="Photoshop.Image.23">
                  <p:embed/>
                </p:oleObj>
              </mc:Choice>
              <mc:Fallback>
                <p:oleObj name="Image" r:id="rId4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74" y="2204653"/>
                        <a:ext cx="9423826" cy="595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xmlns="" id="{D3E2827E-BE83-E530-CCD2-46CF236C0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441014"/>
              </p:ext>
            </p:extLst>
          </p:nvPr>
        </p:nvGraphicFramePr>
        <p:xfrm>
          <a:off x="1795986" y="2848586"/>
          <a:ext cx="8920895" cy="3808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" r:id="rId6" imgW="14044320" imgH="5993640" progId="Photoshop.Image.23">
                  <p:embed/>
                </p:oleObj>
              </mc:Choice>
              <mc:Fallback>
                <p:oleObj name="Image" r:id="rId6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5986" y="2848586"/>
                        <a:ext cx="8920895" cy="3808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68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2. Загрузка константы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E243780-389E-4CA8-B31F-620ACBCB0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3509"/>
          <a:stretch/>
        </p:blipFill>
        <p:spPr>
          <a:xfrm>
            <a:off x="1835508" y="1915989"/>
            <a:ext cx="8568690" cy="315659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xmlns="" id="{B8F5E233-6B86-F104-AC9B-333385063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713691"/>
              </p:ext>
            </p:extLst>
          </p:nvPr>
        </p:nvGraphicFramePr>
        <p:xfrm>
          <a:off x="1699194" y="2197934"/>
          <a:ext cx="9457756" cy="59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Image" r:id="rId4" imgW="14691960" imgH="926640" progId="Photoshop.Image.23">
                  <p:embed/>
                </p:oleObj>
              </mc:Choice>
              <mc:Fallback>
                <p:oleObj name="Image" r:id="rId4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9194" y="2197934"/>
                        <a:ext cx="9457756" cy="597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xmlns="" id="{D55A1010-DEF8-7563-9A85-90C600804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929543"/>
              </p:ext>
            </p:extLst>
          </p:nvPr>
        </p:nvGraphicFramePr>
        <p:xfrm>
          <a:off x="1777959" y="2858929"/>
          <a:ext cx="9047770" cy="386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Image" r:id="rId6" imgW="14044320" imgH="5993640" progId="Photoshop.Image.23">
                  <p:embed/>
                </p:oleObj>
              </mc:Choice>
              <mc:Fallback>
                <p:oleObj name="Image" r:id="rId6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7959" y="2858929"/>
                        <a:ext cx="9047770" cy="386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513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12" y="2216532"/>
            <a:ext cx="9481638" cy="61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xmlns="" id="{B2F6C6ED-7639-D2B1-DCC4-7C6CAF1C0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85074"/>
              </p:ext>
            </p:extLst>
          </p:nvPr>
        </p:nvGraphicFramePr>
        <p:xfrm>
          <a:off x="1765295" y="2855551"/>
          <a:ext cx="9100302" cy="3884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4" imgW="14044320" imgH="5993640" progId="Photoshop.Image.23">
                  <p:embed/>
                </p:oleObj>
              </mc:Choice>
              <mc:Fallback>
                <p:oleObj name="Image" r:id="rId4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5295" y="2855551"/>
                        <a:ext cx="9100302" cy="3884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 Загрузка с внешних устройств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B82E112-4BBD-4B98-8EFD-B60ED2E41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969"/>
          <a:stretch/>
        </p:blipFill>
        <p:spPr>
          <a:xfrm>
            <a:off x="1805887" y="1963042"/>
            <a:ext cx="8612029" cy="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5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xmlns="" id="{5F854C93-F2B5-217B-FA9B-67D977CFF7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03467"/>
              </p:ext>
            </p:extLst>
          </p:nvPr>
        </p:nvGraphicFramePr>
        <p:xfrm>
          <a:off x="1678623" y="2219079"/>
          <a:ext cx="9459284" cy="599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3" imgW="14691960" imgH="926640" progId="Photoshop.Image.23">
                  <p:embed/>
                </p:oleObj>
              </mc:Choice>
              <mc:Fallback>
                <p:oleObj name="Image" r:id="rId3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8623" y="2219079"/>
                        <a:ext cx="9459284" cy="599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13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4. Безусловный переход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AEEB67E-6D17-41DD-83E4-D00CCB6751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427"/>
          <a:stretch/>
        </p:blipFill>
        <p:spPr>
          <a:xfrm>
            <a:off x="1793505" y="1952794"/>
            <a:ext cx="8636794" cy="2722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71F6BCDA-7E39-4006-94E7-F5F8C208B5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418"/>
          <a:stretch/>
        </p:blipFill>
        <p:spPr>
          <a:xfrm>
            <a:off x="1818199" y="1969021"/>
            <a:ext cx="8573186" cy="256020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xmlns="" id="{80B3BF54-4FC9-55A0-BB03-7CF4037EE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620015"/>
              </p:ext>
            </p:extLst>
          </p:nvPr>
        </p:nvGraphicFramePr>
        <p:xfrm>
          <a:off x="1768105" y="2855032"/>
          <a:ext cx="9097483" cy="388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Image" r:id="rId7" imgW="14044320" imgH="5993640" progId="Photoshop.Image.23">
                  <p:embed/>
                </p:oleObj>
              </mc:Choice>
              <mc:Fallback>
                <p:oleObj name="Image" r:id="rId7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8105" y="2855032"/>
                        <a:ext cx="9097483" cy="3883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402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863CF1B-1AAA-430C-B406-504F6E61E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22"/>
          <a:stretch/>
        </p:blipFill>
        <p:spPr>
          <a:xfrm>
            <a:off x="1774511" y="1517395"/>
            <a:ext cx="8587264" cy="125120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5. Условный переход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xmlns="" id="{43C3BF20-5216-D7B9-4F69-00E1A7653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066787"/>
              </p:ext>
            </p:extLst>
          </p:nvPr>
        </p:nvGraphicFramePr>
        <p:xfrm>
          <a:off x="1985042" y="2728140"/>
          <a:ext cx="9187784" cy="582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Image" r:id="rId4" imgW="14691960" imgH="926640" progId="Photoshop.Image.23">
                  <p:embed/>
                </p:oleObj>
              </mc:Choice>
              <mc:Fallback>
                <p:oleObj name="Image" r:id="rId4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5042" y="2728140"/>
                        <a:ext cx="9187784" cy="582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xmlns="" id="{3E56888B-5CFF-D0D8-F0A3-9625CBBBC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971488"/>
              </p:ext>
            </p:extLst>
          </p:nvPr>
        </p:nvGraphicFramePr>
        <p:xfrm>
          <a:off x="2195513" y="3238129"/>
          <a:ext cx="8434387" cy="3600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Image" r:id="rId6" imgW="14044320" imgH="5993640" progId="Photoshop.Image.23">
                  <p:embed/>
                </p:oleObj>
              </mc:Choice>
              <mc:Fallback>
                <p:oleObj name="Image" r:id="rId6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513" y="3238129"/>
                        <a:ext cx="8434387" cy="3600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794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C43FCC1-8FF8-42EF-BADB-54C0248E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15</a:t>
            </a:fld>
            <a:endParaRPr lang="ru-RU"/>
          </a:p>
        </p:txBody>
      </p:sp>
      <p:graphicFrame>
        <p:nvGraphicFramePr>
          <p:cNvPr id="8" name="Таблица 6">
            <a:extLst>
              <a:ext uri="{FF2B5EF4-FFF2-40B4-BE49-F238E27FC236}">
                <a16:creationId xmlns:a16="http://schemas.microsoft.com/office/drawing/2014/main" xmlns="" id="{5D20FFDD-79A6-49E8-9848-A8B987C4F1AC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8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3DF66A8-8E81-4C69-9BFD-86BAA49F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16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203553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71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5DA75FE-A05B-4E8D-90F6-6C067321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17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257622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0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C76A954-5CAA-40ED-97C6-8932AF6A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18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3142753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70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6EED1E9-D3D6-4B05-B639-793FA596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19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365163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38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Синхронная память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ru-RU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трехпортового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регистрового файла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 и микроархитектура программируемого устройства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микроархитектуры. Программирование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227C698-33C7-4409-B688-FCF0E0C0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20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417642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51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BE3AE2A-A2F5-4915-A641-56A4A696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21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4701208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07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99C067C-01BE-4539-A24F-12F22C76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22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5194189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17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48DDEAC-D200-4FAC-A7BA-3B3702A7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23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3659587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7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B9A8B9A-E556-47AD-8F9C-23E489E8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24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4152568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116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7267ED4-3545-432B-992D-693C8D5F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25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4677354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719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850A52-2262-4261-8C48-D5BA5480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26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5210091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FC231B0-C97F-40BB-B33E-BA1CDAC3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27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365163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8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65F4D79-5F96-4D86-A9CC-176881C0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28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3D384E5D-D30A-4A8D-AC22-E8B490962424}"/>
              </a:ext>
            </a:extLst>
          </p:cNvPr>
          <p:cNvSpPr/>
          <p:nvPr/>
        </p:nvSpPr>
        <p:spPr>
          <a:xfrm>
            <a:off x="520147" y="572692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xmlns="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xmlns="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xmlns="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0736720"/>
                  </a:ext>
                </a:extLst>
              </a:tr>
            </a:tbl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23B6D18D-C795-4757-BE3D-855C2964D05D}"/>
              </a:ext>
            </a:extLst>
          </p:cNvPr>
          <p:cNvSpPr/>
          <p:nvPr/>
        </p:nvSpPr>
        <p:spPr>
          <a:xfrm>
            <a:off x="10312841" y="2391355"/>
            <a:ext cx="779228" cy="5804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9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xmlns="" id="{25809021-4F53-823B-A4EB-7922379E3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80677"/>
              </p:ext>
            </p:extLst>
          </p:nvPr>
        </p:nvGraphicFramePr>
        <p:xfrm>
          <a:off x="795338" y="2236788"/>
          <a:ext cx="1060132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Image" r:id="rId3" imgW="14018760" imgH="3148920" progId="Photoshop.Image.23">
                  <p:embed/>
                </p:oleObj>
              </mc:Choice>
              <mc:Fallback>
                <p:oleObj name="Image" r:id="rId3" imgW="14018760" imgH="314892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5338" y="2236788"/>
                        <a:ext cx="10601325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13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466FE349-D2A3-4990-ACF9-39A046C1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600"/>
            <a:ext cx="6373633" cy="37298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9B472D8F-EA52-4CB7-A83F-65538AA6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33" y="2580760"/>
            <a:ext cx="4769142" cy="25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Синхронная память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ru-RU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трехпортового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регистрового файла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 и микроархитектура программируемого устройства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микроархитектуры. Программирование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4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56" y="1930400"/>
            <a:ext cx="5923293" cy="406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23" y="2826406"/>
            <a:ext cx="2863999" cy="261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16551AE-B0B1-4AF0-9EE1-B65743E3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A67E610D-2973-4C3B-B76D-F39B74D4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Трехпортовый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регистровый файл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97659157-ABB8-4039-804F-BE905D1CE773}"/>
              </a:ext>
            </a:extLst>
          </p:cNvPr>
          <p:cNvGrpSpPr/>
          <p:nvPr/>
        </p:nvGrpSpPr>
        <p:grpSpPr>
          <a:xfrm>
            <a:off x="838199" y="2307376"/>
            <a:ext cx="9280562" cy="1780339"/>
            <a:chOff x="838199" y="2307376"/>
            <a:chExt cx="9280562" cy="178033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xmlns="" id="{D55B3988-1DE4-48F9-A9F8-39365636AE90}"/>
                </a:ext>
              </a:extLst>
            </p:cNvPr>
            <p:cNvGrpSpPr/>
            <p:nvPr/>
          </p:nvGrpSpPr>
          <p:grpSpPr>
            <a:xfrm>
              <a:off x="7763608" y="2307376"/>
              <a:ext cx="2355153" cy="1780339"/>
              <a:chOff x="4572000" y="1926377"/>
              <a:chExt cx="2355153" cy="1780339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xmlns="" id="{AEB530CC-6AA7-4139-8988-FB9BE8865DAF}"/>
                  </a:ext>
                </a:extLst>
              </p:cNvPr>
              <p:cNvCxnSpPr/>
              <p:nvPr/>
            </p:nvCxnSpPr>
            <p:spPr>
              <a:xfrm>
                <a:off x="4572000" y="2713051"/>
                <a:ext cx="81915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8001543-A641-4E80-93D2-FB35902FB717}"/>
                  </a:ext>
                </a:extLst>
              </p:cNvPr>
              <p:cNvSpPr txBox="1"/>
              <p:nvPr/>
            </p:nvSpPr>
            <p:spPr>
              <a:xfrm>
                <a:off x="5965030" y="1926377"/>
                <a:ext cx="9621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=</a:t>
                </a:r>
                <a:r>
                  <a:rPr lang="ru-RU" sz="2000" dirty="0" smtClean="0">
                    <a:solidFill>
                      <a:srgbClr val="FF0000"/>
                    </a:solidFill>
                  </a:rPr>
                  <a:t>00000</a:t>
                </a:r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xmlns="" id="{6B6F43E3-7EBE-44D0-9B1D-7DE24D99D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7180" y="2713050"/>
                <a:ext cx="219870" cy="328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xmlns="" id="{840A857B-0F43-47A5-8D9F-7658DF367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100" y="3086100"/>
                <a:ext cx="165100" cy="2438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xmlns="" id="{CEEE6A2F-A767-4021-96D7-A05FDCEBE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322" y="3706716"/>
                <a:ext cx="1299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6638AD9F-7DC7-490B-9DDC-5CA2BFD800EF}"/>
                </a:ext>
              </a:extLst>
            </p:cNvPr>
            <p:cNvSpPr txBox="1"/>
            <p:nvPr/>
          </p:nvSpPr>
          <p:spPr>
            <a:xfrm>
              <a:off x="838199" y="3403875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rgbClr val="FF0000"/>
                  </a:solidFill>
                </a:rPr>
                <a:t>00000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04292506-E0E8-4989-9B9C-8910479F4EAC}"/>
              </a:ext>
            </a:extLst>
          </p:cNvPr>
          <p:cNvGrpSpPr/>
          <p:nvPr/>
        </p:nvGrpSpPr>
        <p:grpSpPr>
          <a:xfrm>
            <a:off x="838198" y="2654715"/>
            <a:ext cx="9680614" cy="1786634"/>
            <a:chOff x="838198" y="2654715"/>
            <a:chExt cx="9680614" cy="178663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AA778EF9-9A2E-40BC-8504-6B962ADDE96C}"/>
                </a:ext>
              </a:extLst>
            </p:cNvPr>
            <p:cNvGrpSpPr/>
            <p:nvPr/>
          </p:nvGrpSpPr>
          <p:grpSpPr>
            <a:xfrm>
              <a:off x="7763608" y="2654715"/>
              <a:ext cx="2755204" cy="1786634"/>
              <a:chOff x="4572000" y="2273716"/>
              <a:chExt cx="2755204" cy="1786634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xmlns="" id="{2246BC7D-4D61-4F09-ABE3-DDEE9D125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3390900"/>
                <a:ext cx="27146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xmlns="" id="{1BB6DCCF-236E-4B50-8046-CBB43D853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7319" y="3745706"/>
                <a:ext cx="57388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xmlns="" id="{196A95C1-9408-4253-9556-A39943B63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79" y="3388519"/>
                <a:ext cx="413090" cy="36145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B94A0618-98D5-4C63-91C2-095C23AD8F39}"/>
                  </a:ext>
                </a:extLst>
              </p:cNvPr>
              <p:cNvSpPr txBox="1"/>
              <p:nvPr/>
            </p:nvSpPr>
            <p:spPr>
              <a:xfrm>
                <a:off x="6365081" y="2273716"/>
                <a:ext cx="9621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=</a:t>
                </a:r>
                <a:r>
                  <a:rPr lang="ru-RU" sz="2000" dirty="0" smtClean="0">
                    <a:solidFill>
                      <a:srgbClr val="FF0000"/>
                    </a:solidFill>
                  </a:rPr>
                  <a:t>00001</a:t>
                </a:r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xmlns="" id="{DA6F7FA8-1E96-4BAB-B596-E7C4763EA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200" y="3745706"/>
                <a:ext cx="573881" cy="3055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xmlns="" id="{32AAD562-9837-4DDD-A8A2-3E4A0EB28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5081" y="4060350"/>
                <a:ext cx="511969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579991E-6598-4A86-8E22-52B0C7A2E8AD}"/>
                </a:ext>
              </a:extLst>
            </p:cNvPr>
            <p:cNvSpPr txBox="1"/>
            <p:nvPr/>
          </p:nvSpPr>
          <p:spPr>
            <a:xfrm>
              <a:off x="838198" y="3714598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solidFill>
                    <a:srgbClr val="FF0000"/>
                  </a:solidFill>
                </a:rPr>
                <a:t>0000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xmlns="" id="{EEBD6997-E66E-44C4-9329-929E0FDEA0D3}"/>
              </a:ext>
            </a:extLst>
          </p:cNvPr>
          <p:cNvGrpSpPr/>
          <p:nvPr/>
        </p:nvGrpSpPr>
        <p:grpSpPr>
          <a:xfrm>
            <a:off x="838198" y="2626351"/>
            <a:ext cx="6684110" cy="2885448"/>
            <a:chOff x="838198" y="2626351"/>
            <a:chExt cx="6684110" cy="2885448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892D133A-EC9B-43D6-896D-90402E38F551}"/>
                </a:ext>
              </a:extLst>
            </p:cNvPr>
            <p:cNvGrpSpPr/>
            <p:nvPr/>
          </p:nvGrpSpPr>
          <p:grpSpPr>
            <a:xfrm>
              <a:off x="838198" y="2626351"/>
              <a:ext cx="6684110" cy="2885448"/>
              <a:chOff x="838198" y="2626351"/>
              <a:chExt cx="6684110" cy="2885448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xmlns="" id="{ADC3DFE5-F2EC-411E-9EDC-E96D1DB0DCD3}"/>
                  </a:ext>
                </a:extLst>
              </p:cNvPr>
              <p:cNvGrpSpPr/>
              <p:nvPr/>
            </p:nvGrpSpPr>
            <p:grpSpPr>
              <a:xfrm>
                <a:off x="5693508" y="2626351"/>
                <a:ext cx="1828800" cy="2885448"/>
                <a:chOff x="2501900" y="2245352"/>
                <a:chExt cx="1828800" cy="2885448"/>
              </a:xfrm>
            </p:grpSpPr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xmlns="" id="{8701604E-4BFC-4240-B7DA-C6B201DCE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0100" y="5130800"/>
                  <a:ext cx="9906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Прямая соединительная линия 20">
                  <a:extLst>
                    <a:ext uri="{FF2B5EF4-FFF2-40B4-BE49-F238E27FC236}">
                      <a16:creationId xmlns:a16="http://schemas.microsoft.com/office/drawing/2014/main" xmlns="" id="{7EF06E00-BF97-4067-8C61-6801711B7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0700" y="5067300"/>
                  <a:ext cx="0" cy="635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CBB90845-B2B2-41CC-85D7-FC5A5CE9A354}"/>
                    </a:ext>
                  </a:extLst>
                </p:cNvPr>
                <p:cNvSpPr txBox="1"/>
                <p:nvPr/>
              </p:nvSpPr>
              <p:spPr>
                <a:xfrm>
                  <a:off x="3153724" y="2245352"/>
                  <a:ext cx="9621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000" dirty="0" smtClean="0">
                      <a:solidFill>
                        <a:srgbClr val="FF0000"/>
                      </a:solidFill>
                    </a:rPr>
                    <a:t>=11111</a:t>
                  </a:r>
                  <a:endParaRPr lang="ru-RU" sz="2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xmlns="" id="{25556934-C314-4C24-89E5-91D74DCE0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68600" y="4085750"/>
                  <a:ext cx="571500" cy="104505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xmlns="" id="{6AFEC929-1710-4391-93E6-8CE7DA08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1900" y="4085750"/>
                  <a:ext cx="2667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79C54DA-8A32-4307-B9AF-D6A18328B103}"/>
                  </a:ext>
                </a:extLst>
              </p:cNvPr>
              <p:cNvSpPr txBox="1"/>
              <p:nvPr/>
            </p:nvSpPr>
            <p:spPr>
              <a:xfrm>
                <a:off x="838198" y="4320344"/>
                <a:ext cx="8338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 smtClean="0">
                    <a:solidFill>
                      <a:srgbClr val="FF0000"/>
                    </a:solidFill>
                  </a:rPr>
                  <a:t>1111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1</a:t>
                </a:r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6CEFAE8-08EA-469E-BED8-BBC96DEBBBF2}"/>
                </a:ext>
              </a:extLst>
            </p:cNvPr>
            <p:cNvSpPr txBox="1"/>
            <p:nvPr/>
          </p:nvSpPr>
          <p:spPr>
            <a:xfrm>
              <a:off x="2659661" y="27074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2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7875"/>
            <a:ext cx="6033974" cy="404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A5BB4CC8-7AA1-4CEA-A4B6-5D2365E3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53A26-BF8B-4217-BB31-C49D06648BA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F5F43950-F397-4B04-B047-2C031E1B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Трехпортовый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регистровый файл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8A20CB60-61E0-48A1-BA4E-8696DFFF3BFB}"/>
              </a:ext>
            </a:extLst>
          </p:cNvPr>
          <p:cNvGrpSpPr/>
          <p:nvPr/>
        </p:nvGrpSpPr>
        <p:grpSpPr>
          <a:xfrm>
            <a:off x="3497501" y="1626577"/>
            <a:ext cx="8005820" cy="4501661"/>
            <a:chOff x="3497501" y="1626577"/>
            <a:chExt cx="8005820" cy="4501661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xmlns="" id="{FC7AA865-487C-4ECC-8885-59D1A5B523A0}"/>
                </a:ext>
              </a:extLst>
            </p:cNvPr>
            <p:cNvSpPr/>
            <p:nvPr/>
          </p:nvSpPr>
          <p:spPr>
            <a:xfrm>
              <a:off x="7165731" y="1626577"/>
              <a:ext cx="4337590" cy="4501661"/>
            </a:xfrm>
            <a:prstGeom prst="roundRect">
              <a:avLst>
                <a:gd name="adj" fmla="val 7342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xmlns="" id="{E491915D-AB55-4C0D-8C20-F1C962ABAAB4}"/>
                </a:ext>
              </a:extLst>
            </p:cNvPr>
            <p:cNvSpPr/>
            <p:nvPr/>
          </p:nvSpPr>
          <p:spPr>
            <a:xfrm>
              <a:off x="7452896" y="1818328"/>
              <a:ext cx="405042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</a:t>
              </a:r>
              <a:r>
                <a:rPr lang="ru-RU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ternarny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input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[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 d0, d1,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input	       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s,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output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[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 y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 </a:t>
              </a:r>
            </a:p>
            <a:p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assign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y = s ? d1 : d0;</a:t>
              </a:r>
            </a:p>
            <a:p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b="1" dirty="0" err="1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endmodule</a:t>
              </a:r>
              <a:endParaRPr lang="ru-RU" sz="4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xmlns="" id="{6021DF15-CBD1-4E13-AC5B-08C102A7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2896" y="4580122"/>
              <a:ext cx="3709137" cy="1322758"/>
            </a:xfrm>
            <a:prstGeom prst="rect">
              <a:avLst/>
            </a:prstGeom>
          </p:spPr>
        </p:pic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04C45A06-0616-4406-94FB-8EFA2E454CA1}"/>
                </a:ext>
              </a:extLst>
            </p:cNvPr>
            <p:cNvSpPr/>
            <p:nvPr/>
          </p:nvSpPr>
          <p:spPr>
            <a:xfrm>
              <a:off x="3497501" y="2883877"/>
              <a:ext cx="712177" cy="7121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xmlns="" id="{94A19481-5227-4050-81E9-B30490126274}"/>
                </a:ext>
              </a:extLst>
            </p:cNvPr>
            <p:cNvSpPr/>
            <p:nvPr/>
          </p:nvSpPr>
          <p:spPr>
            <a:xfrm>
              <a:off x="4026877" y="1697067"/>
              <a:ext cx="3200400" cy="1221979"/>
            </a:xfrm>
            <a:custGeom>
              <a:avLst/>
              <a:gdLst>
                <a:gd name="connsiteX0" fmla="*/ 0 w 3200400"/>
                <a:gd name="connsiteY0" fmla="*/ 1221979 h 1221979"/>
                <a:gd name="connsiteX1" fmla="*/ 606669 w 3200400"/>
                <a:gd name="connsiteY1" fmla="*/ 316371 h 1221979"/>
                <a:gd name="connsiteX2" fmla="*/ 2373923 w 3200400"/>
                <a:gd name="connsiteY2" fmla="*/ 17433 h 1221979"/>
                <a:gd name="connsiteX3" fmla="*/ 3200400 w 3200400"/>
                <a:gd name="connsiteY3" fmla="*/ 61395 h 122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0400" h="1221979">
                  <a:moveTo>
                    <a:pt x="0" y="1221979"/>
                  </a:moveTo>
                  <a:cubicBezTo>
                    <a:pt x="105507" y="869554"/>
                    <a:pt x="211015" y="517129"/>
                    <a:pt x="606669" y="316371"/>
                  </a:cubicBezTo>
                  <a:cubicBezTo>
                    <a:pt x="1002323" y="115613"/>
                    <a:pt x="1941635" y="59929"/>
                    <a:pt x="2373923" y="17433"/>
                  </a:cubicBezTo>
                  <a:cubicBezTo>
                    <a:pt x="2806211" y="-25063"/>
                    <a:pt x="3003305" y="18166"/>
                    <a:pt x="3200400" y="6139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1408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98" y="2291446"/>
            <a:ext cx="2550975" cy="233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3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Синхронная память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ru-RU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трехпортового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регистрового файла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 и микроархитектура программируемого устройства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микроархитектуры. Программирование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7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5" name="Таблица 8">
            <a:extLst>
              <a:ext uri="{FF2B5EF4-FFF2-40B4-BE49-F238E27FC236}">
                <a16:creationId xmlns:a16="http://schemas.microsoft.com/office/drawing/2014/main" xmlns="" id="{B97697CD-2131-2F7D-F790-8506320BB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22957"/>
              </p:ext>
            </p:extLst>
          </p:nvPr>
        </p:nvGraphicFramePr>
        <p:xfrm>
          <a:off x="550902" y="2615942"/>
          <a:ext cx="8128000" cy="4155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17448">
                  <a:extLst>
                    <a:ext uri="{9D8B030D-6E8A-4147-A177-3AD203B41FA5}">
                      <a16:colId xmlns:a16="http://schemas.microsoft.com/office/drawing/2014/main" xmlns="" val="220853013"/>
                    </a:ext>
                  </a:extLst>
                </a:gridCol>
                <a:gridCol w="7010552">
                  <a:extLst>
                    <a:ext uri="{9D8B030D-6E8A-4147-A177-3AD203B41FA5}">
                      <a16:colId xmlns:a16="http://schemas.microsoft.com/office/drawing/2014/main" xmlns="" val="2255910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Сигнал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Описание сигнала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705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выполнить безусловный переход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115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выполнить условный переход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873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WS[1:0]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источник для записи в регистровый файл со следующим выбором источников: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dirty="0"/>
                        <a:t>0 — </a:t>
                      </a:r>
                      <a:r>
                        <a:rPr lang="ru-RU" sz="1400" dirty="0"/>
                        <a:t>нет записи;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400" dirty="0"/>
                        <a:t>1 — данные с переключателей;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400" dirty="0"/>
                        <a:t>2 — константа из инструкции;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dirty="0"/>
                        <a:t>3 — </a:t>
                      </a:r>
                      <a:r>
                        <a:rPr lang="ru-RU" sz="1400" dirty="0"/>
                        <a:t>запись результата АЛУ;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656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ALUop</a:t>
                      </a:r>
                      <a:r>
                        <a:rPr lang="en-US" sz="1600" dirty="0"/>
                        <a:t>[4:0]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код операции, которую надо выполнить АЛУ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713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RA1[</a:t>
                      </a:r>
                      <a:r>
                        <a:rPr lang="ru-RU" sz="1600" dirty="0"/>
                        <a:t>4</a:t>
                      </a:r>
                      <a:r>
                        <a:rPr lang="en-US" sz="1600" dirty="0"/>
                        <a:t>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адрес первого операнда АЛУ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706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RA2[4:0]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адрес второго операнда АЛУ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81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const[7:0]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</a:t>
                      </a:r>
                      <a:r>
                        <a:rPr lang="ru-RU" sz="1600" dirty="0"/>
                        <a:t>битное значение константы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002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WA[4:0]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адрес регистра в регистровом файле, куда будет производиться запись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3918584"/>
                  </a:ext>
                </a:extLst>
              </a:tr>
            </a:tbl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xmlns="" id="{ECDE3B43-EE46-89D7-55F3-3F1A6F210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527917"/>
              </p:ext>
            </p:extLst>
          </p:nvPr>
        </p:nvGraphicFramePr>
        <p:xfrm>
          <a:off x="466725" y="1754343"/>
          <a:ext cx="108870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14387040" imgH="850680" progId="Photoshop.Image.23">
                  <p:embed/>
                </p:oleObj>
              </mc:Choice>
              <mc:Fallback>
                <p:oleObj name="Image" r:id="rId3" imgW="14387040" imgH="85068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725" y="1754343"/>
                        <a:ext cx="10887075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9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5B5E6C3-3AEC-4193-A15B-DAC08E76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21125" r="3944" b="7399"/>
          <a:stretch/>
        </p:blipFill>
        <p:spPr>
          <a:xfrm>
            <a:off x="803945" y="2189417"/>
            <a:ext cx="10409871" cy="4441577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C9B151FD-CBE1-4E9C-99F6-0D41ACD88AA2}"/>
              </a:ext>
            </a:extLst>
          </p:cNvPr>
          <p:cNvGrpSpPr/>
          <p:nvPr/>
        </p:nvGrpSpPr>
        <p:grpSpPr>
          <a:xfrm>
            <a:off x="627775" y="508796"/>
            <a:ext cx="10880521" cy="2273417"/>
            <a:chOff x="648749" y="751633"/>
            <a:chExt cx="10880521" cy="2273417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xmlns="" id="{E6DA2453-39F6-4EEB-A573-CE195FA7F78D}"/>
                </a:ext>
              </a:extLst>
            </p:cNvPr>
            <p:cNvGrpSpPr/>
            <p:nvPr/>
          </p:nvGrpSpPr>
          <p:grpSpPr>
            <a:xfrm>
              <a:off x="648749" y="751633"/>
              <a:ext cx="10880521" cy="2273417"/>
              <a:chOff x="662730" y="394282"/>
              <a:chExt cx="10880521" cy="2273417"/>
            </a:xfrm>
          </p:grpSpPr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xmlns="" id="{35CA4627-5EB5-4C77-8651-2E71762C2C1C}"/>
                  </a:ext>
                </a:extLst>
              </p:cNvPr>
              <p:cNvSpPr/>
              <p:nvPr/>
            </p:nvSpPr>
            <p:spPr>
              <a:xfrm>
                <a:off x="662730" y="394282"/>
                <a:ext cx="10880521" cy="83889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xmlns="" id="{B35046E7-56F2-4887-B879-5D742ECE06AB}"/>
                  </a:ext>
                </a:extLst>
              </p:cNvPr>
              <p:cNvSpPr/>
              <p:nvPr/>
            </p:nvSpPr>
            <p:spPr>
              <a:xfrm>
                <a:off x="4578351" y="2499919"/>
                <a:ext cx="146050" cy="167780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олилиния: фигура 5">
                <a:extLst>
                  <a:ext uri="{FF2B5EF4-FFF2-40B4-BE49-F238E27FC236}">
                    <a16:creationId xmlns:a16="http://schemas.microsoft.com/office/drawing/2014/main" xmlns="" id="{265CAA09-DB62-435F-AC66-751279CAC773}"/>
                  </a:ext>
                </a:extLst>
              </p:cNvPr>
              <p:cNvSpPr/>
              <p:nvPr/>
            </p:nvSpPr>
            <p:spPr>
              <a:xfrm>
                <a:off x="3992756" y="1238250"/>
                <a:ext cx="1379344" cy="1270000"/>
              </a:xfrm>
              <a:custGeom>
                <a:avLst/>
                <a:gdLst>
                  <a:gd name="connsiteX0" fmla="*/ 585594 w 1379344"/>
                  <a:gd name="connsiteY0" fmla="*/ 1270000 h 1270000"/>
                  <a:gd name="connsiteX1" fmla="*/ 14094 w 1379344"/>
                  <a:gd name="connsiteY1" fmla="*/ 736600 h 1270000"/>
                  <a:gd name="connsiteX2" fmla="*/ 1106294 w 1379344"/>
                  <a:gd name="connsiteY2" fmla="*/ 342900 h 1270000"/>
                  <a:gd name="connsiteX3" fmla="*/ 1379344 w 1379344"/>
                  <a:gd name="connsiteY3" fmla="*/ 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9344" h="1270000">
                    <a:moveTo>
                      <a:pt x="585594" y="1270000"/>
                    </a:moveTo>
                    <a:cubicBezTo>
                      <a:pt x="256452" y="1080558"/>
                      <a:pt x="-72689" y="891117"/>
                      <a:pt x="14094" y="736600"/>
                    </a:cubicBezTo>
                    <a:cubicBezTo>
                      <a:pt x="100877" y="582083"/>
                      <a:pt x="878752" y="465667"/>
                      <a:pt x="1106294" y="342900"/>
                    </a:cubicBezTo>
                    <a:cubicBezTo>
                      <a:pt x="1333836" y="220133"/>
                      <a:pt x="1356590" y="110066"/>
                      <a:pt x="1379344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xmlns="" id="{E68E5681-9C5F-48FC-AD19-B2817D21E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740" b="958"/>
            <a:stretch/>
          </p:blipFill>
          <p:spPr>
            <a:xfrm>
              <a:off x="795556" y="813980"/>
              <a:ext cx="10603684" cy="737983"/>
            </a:xfrm>
            <a:prstGeom prst="rect">
              <a:avLst/>
            </a:prstGeom>
          </p:spPr>
        </p:pic>
      </p:grp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xmlns="" id="{3A53ED28-6E9F-18D0-D3A6-BB17CB52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D8668-FCA2-4CD2-AEB5-80656CE3E1C4}" type="slidenum">
              <a:rPr lang="ru-RU" smtClean="0"/>
              <a:t>9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05A1573-92A6-EA47-80D6-CD1D92E22FF4}"/>
              </a:ext>
            </a:extLst>
          </p:cNvPr>
          <p:cNvSpPr txBox="1"/>
          <p:nvPr/>
        </p:nvSpPr>
        <p:spPr>
          <a:xfrm>
            <a:off x="831810" y="1954618"/>
            <a:ext cx="23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Безусловный переход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4742B60-05D1-27F0-37AF-1DA814676175}"/>
              </a:ext>
            </a:extLst>
          </p:cNvPr>
          <p:cNvSpPr txBox="1"/>
          <p:nvPr/>
        </p:nvSpPr>
        <p:spPr>
          <a:xfrm>
            <a:off x="1184979" y="1655400"/>
            <a:ext cx="20072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Условный переход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C5A605EA-8F50-2D2B-BF91-D61B12016492}"/>
              </a:ext>
            </a:extLst>
          </p:cNvPr>
          <p:cNvCxnSpPr>
            <a:cxnSpLocks/>
          </p:cNvCxnSpPr>
          <p:nvPr/>
        </p:nvCxnSpPr>
        <p:spPr>
          <a:xfrm>
            <a:off x="973490" y="1227375"/>
            <a:ext cx="0" cy="797357"/>
          </a:xfrm>
          <a:prstGeom prst="line">
            <a:avLst/>
          </a:prstGeom>
          <a:ln w="127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A11614D2-243E-FA55-9EB0-E981A66AFE81}"/>
              </a:ext>
            </a:extLst>
          </p:cNvPr>
          <p:cNvCxnSpPr>
            <a:cxnSpLocks/>
          </p:cNvCxnSpPr>
          <p:nvPr/>
        </p:nvCxnSpPr>
        <p:spPr>
          <a:xfrm>
            <a:off x="1318111" y="1236900"/>
            <a:ext cx="0" cy="493949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8404C0A-1279-4C72-89C2-9CB96FE71D26}"/>
              </a:ext>
            </a:extLst>
          </p:cNvPr>
          <p:cNvSpPr txBox="1"/>
          <p:nvPr/>
        </p:nvSpPr>
        <p:spPr>
          <a:xfrm>
            <a:off x="1644528" y="1344874"/>
            <a:ext cx="5869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b="1" dirty="0">
                <a:ln w="3175"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Откуда пишем в регистровый файл</a:t>
            </a:r>
            <a:r>
              <a:rPr lang="en-US" b="1" dirty="0">
                <a:ln w="3175"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b="1" dirty="0">
                <a:ln w="3175"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и пишем ли вообще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714E1FE2-DBFD-58C8-CE80-938969390C5A}"/>
              </a:ext>
            </a:extLst>
          </p:cNvPr>
          <p:cNvCxnSpPr>
            <a:cxnSpLocks/>
          </p:cNvCxnSpPr>
          <p:nvPr/>
        </p:nvCxnSpPr>
        <p:spPr>
          <a:xfrm>
            <a:off x="1792673" y="1233962"/>
            <a:ext cx="0" cy="190228"/>
          </a:xfrm>
          <a:prstGeom prst="line">
            <a:avLst/>
          </a:prstGeom>
          <a:ln w="127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авая круглая скобка 16">
            <a:extLst>
              <a:ext uri="{FF2B5EF4-FFF2-40B4-BE49-F238E27FC236}">
                <a16:creationId xmlns:a16="http://schemas.microsoft.com/office/drawing/2014/main" xmlns="" id="{79692254-FEE6-88AA-7292-AD2C2D87F7AB}"/>
              </a:ext>
            </a:extLst>
          </p:cNvPr>
          <p:cNvSpPr/>
          <p:nvPr/>
        </p:nvSpPr>
        <p:spPr>
          <a:xfrm rot="5400000">
            <a:off x="900997" y="979341"/>
            <a:ext cx="129746" cy="342902"/>
          </a:xfrm>
          <a:prstGeom prst="rightBracket">
            <a:avLst>
              <a:gd name="adj" fmla="val 11530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18" name="Правая круглая скобка 17">
            <a:extLst>
              <a:ext uri="{FF2B5EF4-FFF2-40B4-BE49-F238E27FC236}">
                <a16:creationId xmlns:a16="http://schemas.microsoft.com/office/drawing/2014/main" xmlns="" id="{80AA4FB0-B47B-1900-005F-88ABADF144E8}"/>
              </a:ext>
            </a:extLst>
          </p:cNvPr>
          <p:cNvSpPr/>
          <p:nvPr/>
        </p:nvSpPr>
        <p:spPr>
          <a:xfrm rot="5400000">
            <a:off x="1234831" y="997750"/>
            <a:ext cx="129746" cy="324767"/>
          </a:xfrm>
          <a:prstGeom prst="rightBracket">
            <a:avLst>
              <a:gd name="adj" fmla="val 115307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19" name="Правая круглая скобка 18">
            <a:extLst>
              <a:ext uri="{FF2B5EF4-FFF2-40B4-BE49-F238E27FC236}">
                <a16:creationId xmlns:a16="http://schemas.microsoft.com/office/drawing/2014/main" xmlns="" id="{51830474-95AB-83EB-7BCA-1FFE16A25C04}"/>
              </a:ext>
            </a:extLst>
          </p:cNvPr>
          <p:cNvSpPr/>
          <p:nvPr/>
        </p:nvSpPr>
        <p:spPr>
          <a:xfrm rot="5400000">
            <a:off x="1729399" y="826490"/>
            <a:ext cx="129746" cy="664368"/>
          </a:xfrm>
          <a:prstGeom prst="rightBracket">
            <a:avLst>
              <a:gd name="adj" fmla="val 115307"/>
            </a:avLst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632</Words>
  <Application>Microsoft Office PowerPoint</Application>
  <PresentationFormat>Произвольный</PresentationFormat>
  <Paragraphs>240</Paragraphs>
  <Slides>30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Arial</vt:lpstr>
      <vt:lpstr>Calibri</vt:lpstr>
      <vt:lpstr>Menlo</vt:lpstr>
      <vt:lpstr>Calibri Light</vt:lpstr>
      <vt:lpstr>Helvetica World</vt:lpstr>
      <vt:lpstr>Тема Office</vt:lpstr>
      <vt:lpstr>1_Тема Office</vt:lpstr>
      <vt:lpstr>Image</vt:lpstr>
      <vt:lpstr> Регистровый файл. Память. Программируемое устройство</vt:lpstr>
      <vt:lpstr>План лабораторной работы</vt:lpstr>
      <vt:lpstr>Пример синтеза памяти на языке Verilog HDL</vt:lpstr>
      <vt:lpstr>Трехпортовый регистровый файл</vt:lpstr>
      <vt:lpstr>Трехпортовый регистровый файл</vt:lpstr>
      <vt:lpstr>Задание</vt:lpstr>
      <vt:lpstr>План лабораторной работы</vt:lpstr>
      <vt:lpstr>Архитектура</vt:lpstr>
      <vt:lpstr>Презентация PowerPoint</vt:lpstr>
      <vt:lpstr>1. Операция на АЛУ</vt:lpstr>
      <vt:lpstr>2. Загрузка константы</vt:lpstr>
      <vt:lpstr>3. Загрузка с внешних устройств</vt:lpstr>
      <vt:lpstr>4. Безусловный переход</vt:lpstr>
      <vt:lpstr>5. Условный переход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</vt:lpstr>
      <vt:lpstr>План лабораторной работы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HDL. АЛУ</dc:title>
  <dc:creator>Михаил Попов</dc:creator>
  <cp:lastModifiedBy>Андрей Солодовников</cp:lastModifiedBy>
  <cp:revision>9</cp:revision>
  <dcterms:created xsi:type="dcterms:W3CDTF">2020-09-05T15:49:08Z</dcterms:created>
  <dcterms:modified xsi:type="dcterms:W3CDTF">2022-09-19T15:04:38Z</dcterms:modified>
</cp:coreProperties>
</file>